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D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260887-CD40-4E7D-AF87-4077EF219B6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C1B20DCA-5933-4297-B777-A3ADF16CE679}">
      <dgm:prSet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pPr rtl="0"/>
          <a:r>
            <a:rPr lang="es-ES" i="1" baseline="0" dirty="0" smtClean="0"/>
            <a:t>«La diversidad es la diferencia entre personas, animales o cosas, a la variedad, a la infinidad o a la abundancia de cosas diferentes, a la desemejanza, a la disparidad o a la multiplicidad»</a:t>
          </a:r>
          <a:endParaRPr lang="es-ES" dirty="0"/>
        </a:p>
      </dgm:t>
    </dgm:pt>
    <dgm:pt modelId="{09BC175E-179A-4664-9FB8-EB84E2CC43A5}" type="parTrans" cxnId="{F6ECEA5F-CE80-432A-B183-85232A488FEE}">
      <dgm:prSet/>
      <dgm:spPr/>
      <dgm:t>
        <a:bodyPr/>
        <a:lstStyle/>
        <a:p>
          <a:endParaRPr lang="es-ES"/>
        </a:p>
      </dgm:t>
    </dgm:pt>
    <dgm:pt modelId="{05F0F76B-D703-4978-BA14-279E8A75E4B4}" type="sibTrans" cxnId="{F6ECEA5F-CE80-432A-B183-85232A488FEE}">
      <dgm:prSet/>
      <dgm:spPr/>
      <dgm:t>
        <a:bodyPr/>
        <a:lstStyle/>
        <a:p>
          <a:endParaRPr lang="es-ES"/>
        </a:p>
      </dgm:t>
    </dgm:pt>
    <dgm:pt modelId="{217EB686-C995-4093-8842-88E5DDDEDBD2}" type="pres">
      <dgm:prSet presAssocID="{96260887-CD40-4E7D-AF87-4077EF219B6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512DAED-75EC-41E9-AB30-DB0CB094403C}" type="pres">
      <dgm:prSet presAssocID="{C1B20DCA-5933-4297-B777-A3ADF16CE67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E37C091-6866-4B75-A635-F951C0314896}" type="presOf" srcId="{C1B20DCA-5933-4297-B777-A3ADF16CE679}" destId="{8512DAED-75EC-41E9-AB30-DB0CB094403C}" srcOrd="0" destOrd="0" presId="urn:microsoft.com/office/officeart/2005/8/layout/vList2"/>
    <dgm:cxn modelId="{DAD90EEB-9993-4033-B3B9-8C964AB82C93}" type="presOf" srcId="{96260887-CD40-4E7D-AF87-4077EF219B67}" destId="{217EB686-C995-4093-8842-88E5DDDEDBD2}" srcOrd="0" destOrd="0" presId="urn:microsoft.com/office/officeart/2005/8/layout/vList2"/>
    <dgm:cxn modelId="{F6ECEA5F-CE80-432A-B183-85232A488FEE}" srcId="{96260887-CD40-4E7D-AF87-4077EF219B67}" destId="{C1B20DCA-5933-4297-B777-A3ADF16CE679}" srcOrd="0" destOrd="0" parTransId="{09BC175E-179A-4664-9FB8-EB84E2CC43A5}" sibTransId="{05F0F76B-D703-4978-BA14-279E8A75E4B4}"/>
    <dgm:cxn modelId="{EC3F8915-25F6-478C-B894-7255A6EFA11D}" type="presParOf" srcId="{217EB686-C995-4093-8842-88E5DDDEDBD2}" destId="{8512DAED-75EC-41E9-AB30-DB0CB094403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6FD12F-4F33-484A-87AD-99B1470867C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9FA4A0D6-66A0-45B4-9523-D4F273442A8E}">
      <dgm:prSet/>
      <dgm:spPr>
        <a:solidFill>
          <a:schemeClr val="tx1">
            <a:lumMod val="65000"/>
            <a:lumOff val="35000"/>
          </a:schemeClr>
        </a:solidFill>
        <a:ln>
          <a:solidFill>
            <a:schemeClr val="bg1"/>
          </a:solidFill>
        </a:ln>
      </dgm:spPr>
      <dgm:t>
        <a:bodyPr/>
        <a:lstStyle/>
        <a:p>
          <a:pPr rtl="0"/>
          <a:r>
            <a:rPr lang="es-ES" i="1" baseline="0" smtClean="0"/>
            <a:t>«La igualdad es la correspondencia y proporción resultante de muchas partes que componen un todo uniforme»</a:t>
          </a:r>
          <a:endParaRPr lang="es-ES"/>
        </a:p>
      </dgm:t>
    </dgm:pt>
    <dgm:pt modelId="{80007DF8-5DB3-4949-BE66-7282E420C547}" type="parTrans" cxnId="{94B9B3B3-6D70-42F8-ACCA-6E2CD0134DB0}">
      <dgm:prSet/>
      <dgm:spPr/>
      <dgm:t>
        <a:bodyPr/>
        <a:lstStyle/>
        <a:p>
          <a:endParaRPr lang="es-ES"/>
        </a:p>
      </dgm:t>
    </dgm:pt>
    <dgm:pt modelId="{BC53F4EA-230A-443F-8DE9-6717D76DF9CE}" type="sibTrans" cxnId="{94B9B3B3-6D70-42F8-ACCA-6E2CD0134DB0}">
      <dgm:prSet/>
      <dgm:spPr/>
      <dgm:t>
        <a:bodyPr/>
        <a:lstStyle/>
        <a:p>
          <a:endParaRPr lang="es-ES"/>
        </a:p>
      </dgm:t>
    </dgm:pt>
    <dgm:pt modelId="{BF15DDF6-116A-4AFC-830F-8450E0A6A156}" type="pres">
      <dgm:prSet presAssocID="{556FD12F-4F33-484A-87AD-99B1470867C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61CE14F3-948E-40D7-B411-5BF937D73E72}" type="pres">
      <dgm:prSet presAssocID="{9FA4A0D6-66A0-45B4-9523-D4F273442A8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587192EA-3166-486D-9CB9-FFD3118C97F8}" type="presOf" srcId="{9FA4A0D6-66A0-45B4-9523-D4F273442A8E}" destId="{61CE14F3-948E-40D7-B411-5BF937D73E72}" srcOrd="0" destOrd="0" presId="urn:microsoft.com/office/officeart/2005/8/layout/vList2"/>
    <dgm:cxn modelId="{94B9B3B3-6D70-42F8-ACCA-6E2CD0134DB0}" srcId="{556FD12F-4F33-484A-87AD-99B1470867CD}" destId="{9FA4A0D6-66A0-45B4-9523-D4F273442A8E}" srcOrd="0" destOrd="0" parTransId="{80007DF8-5DB3-4949-BE66-7282E420C547}" sibTransId="{BC53F4EA-230A-443F-8DE9-6717D76DF9CE}"/>
    <dgm:cxn modelId="{AB79E076-446E-4B28-B5A2-6ABB8DBAA5F0}" type="presOf" srcId="{556FD12F-4F33-484A-87AD-99B1470867CD}" destId="{BF15DDF6-116A-4AFC-830F-8450E0A6A156}" srcOrd="0" destOrd="0" presId="urn:microsoft.com/office/officeart/2005/8/layout/vList2"/>
    <dgm:cxn modelId="{02E0B27C-5894-48CD-B254-D55FC9D4821F}" type="presParOf" srcId="{BF15DDF6-116A-4AFC-830F-8450E0A6A156}" destId="{61CE14F3-948E-40D7-B411-5BF937D73E7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12DAED-75EC-41E9-AB30-DB0CB094403C}">
      <dsp:nvSpPr>
        <dsp:cNvPr id="0" name=""/>
        <dsp:cNvSpPr/>
      </dsp:nvSpPr>
      <dsp:spPr>
        <a:xfrm>
          <a:off x="0" y="162840"/>
          <a:ext cx="6400800" cy="1834560"/>
        </a:xfrm>
        <a:prstGeom prst="roundRect">
          <a:avLst/>
        </a:prstGeom>
        <a:solidFill>
          <a:schemeClr val="tx1">
            <a:lumMod val="65000"/>
            <a:lumOff val="3500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i="1" kern="1200" baseline="0" dirty="0" smtClean="0"/>
            <a:t>«La diversidad es la diferencia entre personas, animales o cosas, a la variedad, a la infinidad o a la abundancia de cosas diferentes, a la desemejanza, a la disparidad o a la multiplicidad»</a:t>
          </a:r>
          <a:endParaRPr lang="es-ES" sz="2800" kern="1200" dirty="0"/>
        </a:p>
      </dsp:txBody>
      <dsp:txXfrm>
        <a:off x="89556" y="252396"/>
        <a:ext cx="6221688" cy="16554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CE14F3-948E-40D7-B411-5BF937D73E72}">
      <dsp:nvSpPr>
        <dsp:cNvPr id="0" name=""/>
        <dsp:cNvSpPr/>
      </dsp:nvSpPr>
      <dsp:spPr>
        <a:xfrm>
          <a:off x="0" y="189484"/>
          <a:ext cx="6400800" cy="1853280"/>
        </a:xfrm>
        <a:prstGeom prst="roundRect">
          <a:avLst/>
        </a:prstGeom>
        <a:solidFill>
          <a:schemeClr val="tx1">
            <a:lumMod val="65000"/>
            <a:lumOff val="35000"/>
          </a:schemeClr>
        </a:solidFill>
        <a:ln w="1079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600" i="1" kern="1200" baseline="0" smtClean="0"/>
            <a:t>«La igualdad es la correspondencia y proporción resultante de muchas partes que componen un todo uniforme»</a:t>
          </a:r>
          <a:endParaRPr lang="es-ES" sz="3600" kern="1200"/>
        </a:p>
      </dsp:txBody>
      <dsp:txXfrm>
        <a:off x="90470" y="279954"/>
        <a:ext cx="6219860" cy="16723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53741B92-F27C-4DD8-A3D8-9AF439A210E7}" type="datetimeFigureOut">
              <a:rPr lang="es-ES" smtClean="0"/>
              <a:t>23/04/2016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7FE89-4B60-4C3B-9C18-D990EAFB69A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1B92-F27C-4DD8-A3D8-9AF439A210E7}" type="datetimeFigureOut">
              <a:rPr lang="es-ES" smtClean="0"/>
              <a:t>23/04/2016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7FE89-4B60-4C3B-9C18-D990EAFB69A5}" type="slidenum">
              <a:rPr lang="es-ES" smtClean="0"/>
              <a:t>‹Nº›</a:t>
            </a:fld>
            <a:endParaRPr lang="es-ES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1B92-F27C-4DD8-A3D8-9AF439A210E7}" type="datetimeFigureOut">
              <a:rPr lang="es-ES" smtClean="0"/>
              <a:t>23/04/2016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7FE89-4B60-4C3B-9C18-D990EAFB69A5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1B92-F27C-4DD8-A3D8-9AF439A210E7}" type="datetimeFigureOut">
              <a:rPr lang="es-ES" smtClean="0"/>
              <a:t>23/04/2016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7FE89-4B60-4C3B-9C18-D990EAFB69A5}" type="slidenum">
              <a:rPr lang="es-ES" smtClean="0"/>
              <a:t>‹Nº›</a:t>
            </a:fld>
            <a:endParaRPr lang="es-E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1B92-F27C-4DD8-A3D8-9AF439A210E7}" type="datetimeFigureOut">
              <a:rPr lang="es-ES" smtClean="0"/>
              <a:t>23/04/2016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7FE89-4B60-4C3B-9C18-D990EAFB69A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1B92-F27C-4DD8-A3D8-9AF439A210E7}" type="datetimeFigureOut">
              <a:rPr lang="es-ES" smtClean="0"/>
              <a:t>23/04/2016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7FE89-4B60-4C3B-9C18-D990EAFB69A5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1B92-F27C-4DD8-A3D8-9AF439A210E7}" type="datetimeFigureOut">
              <a:rPr lang="es-ES" smtClean="0"/>
              <a:t>23/04/2016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7FE89-4B60-4C3B-9C18-D990EAFB69A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1B92-F27C-4DD8-A3D8-9AF439A210E7}" type="datetimeFigureOut">
              <a:rPr lang="es-ES" smtClean="0"/>
              <a:t>23/04/2016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7FE89-4B60-4C3B-9C18-D990EAFB69A5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1B92-F27C-4DD8-A3D8-9AF439A210E7}" type="datetimeFigureOut">
              <a:rPr lang="es-ES" smtClean="0"/>
              <a:t>23/04/2016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7FE89-4B60-4C3B-9C18-D990EAFB69A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1B92-F27C-4DD8-A3D8-9AF439A210E7}" type="datetimeFigureOut">
              <a:rPr lang="es-ES" smtClean="0"/>
              <a:t>23/04/2016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7FE89-4B60-4C3B-9C18-D990EAFB69A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1B92-F27C-4DD8-A3D8-9AF439A210E7}" type="datetimeFigureOut">
              <a:rPr lang="es-ES" smtClean="0"/>
              <a:t>23/04/2016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7FE89-4B60-4C3B-9C18-D990EAFB69A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53741B92-F27C-4DD8-A3D8-9AF439A210E7}" type="datetimeFigureOut">
              <a:rPr lang="es-ES" smtClean="0"/>
              <a:t>23/04/2016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92C7FE89-4B60-4C3B-9C18-D990EAFB69A5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Título"/>
          <p:cNvSpPr>
            <a:spLocks noGrp="1"/>
          </p:cNvSpPr>
          <p:nvPr>
            <p:ph type="title"/>
          </p:nvPr>
        </p:nvSpPr>
        <p:spPr>
          <a:xfrm>
            <a:off x="1331640" y="2492896"/>
            <a:ext cx="6440760" cy="1728192"/>
          </a:xfrm>
        </p:spPr>
        <p:txBody>
          <a:bodyPr>
            <a:normAutofit/>
          </a:bodyPr>
          <a:lstStyle/>
          <a:p>
            <a:r>
              <a:rPr lang="es-ES" dirty="0" smtClean="0"/>
              <a:t>Diversidad e igualdad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94529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ctrTitle"/>
          </p:nvPr>
        </p:nvSpPr>
        <p:spPr>
          <a:xfrm>
            <a:off x="1371600" y="1340768"/>
            <a:ext cx="6400800" cy="1296144"/>
          </a:xfrm>
        </p:spPr>
        <p:txBody>
          <a:bodyPr/>
          <a:lstStyle/>
          <a:p>
            <a:r>
              <a:rPr lang="es-ES" dirty="0" smtClean="0"/>
              <a:t>¿Qué ES LA DIVERSIDAD?</a:t>
            </a:r>
            <a:endParaRPr lang="es-ES" dirty="0"/>
          </a:p>
        </p:txBody>
      </p:sp>
      <p:graphicFrame>
        <p:nvGraphicFramePr>
          <p:cNvPr id="6" name="5 Diagrama"/>
          <p:cNvGraphicFramePr/>
          <p:nvPr>
            <p:extLst>
              <p:ext uri="{D42A27DB-BD31-4B8C-83A1-F6EECF244321}">
                <p14:modId xmlns:p14="http://schemas.microsoft.com/office/powerpoint/2010/main" val="2783042234"/>
              </p:ext>
            </p:extLst>
          </p:nvPr>
        </p:nvGraphicFramePr>
        <p:xfrm>
          <a:off x="1371600" y="3429000"/>
          <a:ext cx="6400800" cy="216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37929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71600" y="1412776"/>
            <a:ext cx="6400800" cy="1008112"/>
          </a:xfrm>
        </p:spPr>
        <p:txBody>
          <a:bodyPr/>
          <a:lstStyle/>
          <a:p>
            <a:r>
              <a:rPr lang="es-ES" dirty="0" smtClean="0"/>
              <a:t>¿Qué es igualdad?</a:t>
            </a:r>
            <a:endParaRPr lang="es-ES" dirty="0"/>
          </a:p>
        </p:txBody>
      </p:sp>
      <p:graphicFrame>
        <p:nvGraphicFramePr>
          <p:cNvPr id="5" name="4 Diagrama"/>
          <p:cNvGraphicFramePr/>
          <p:nvPr>
            <p:extLst>
              <p:ext uri="{D42A27DB-BD31-4B8C-83A1-F6EECF244321}">
                <p14:modId xmlns:p14="http://schemas.microsoft.com/office/powerpoint/2010/main" val="2208225886"/>
              </p:ext>
            </p:extLst>
          </p:nvPr>
        </p:nvGraphicFramePr>
        <p:xfrm>
          <a:off x="1371600" y="3429000"/>
          <a:ext cx="6400800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51955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71600" y="980728"/>
            <a:ext cx="6400800" cy="1000472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Diversidad en educación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Los criterios para atender la diversidad en educación son los siguientes:</a:t>
            </a:r>
          </a:p>
          <a:p>
            <a:r>
              <a:rPr lang="es-ES" dirty="0" smtClean="0"/>
              <a:t>Normalización</a:t>
            </a:r>
          </a:p>
          <a:p>
            <a:r>
              <a:rPr lang="es-ES" dirty="0"/>
              <a:t>A</a:t>
            </a:r>
            <a:r>
              <a:rPr lang="es-ES" dirty="0" smtClean="0"/>
              <a:t>tención </a:t>
            </a:r>
            <a:r>
              <a:rPr lang="es-ES" dirty="0"/>
              <a:t>personalizada </a:t>
            </a:r>
            <a:endParaRPr lang="es-ES" dirty="0" smtClean="0"/>
          </a:p>
          <a:p>
            <a:r>
              <a:rPr lang="es-ES" smtClean="0"/>
              <a:t> </a:t>
            </a:r>
            <a:r>
              <a:rPr lang="es-ES" dirty="0" smtClean="0"/>
              <a:t>I</a:t>
            </a:r>
            <a:r>
              <a:rPr lang="es-ES" smtClean="0"/>
              <a:t>nclusión</a:t>
            </a:r>
            <a:r>
              <a:rPr lang="es-E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309494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lta costura">
  <a:themeElements>
    <a:clrScheme name="Alta costura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Etiqueta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lta costura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29</TotalTime>
  <Words>93</Words>
  <Application>Microsoft Office PowerPoint</Application>
  <PresentationFormat>Presentación en pantalla (4:3)</PresentationFormat>
  <Paragraphs>10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Arial</vt:lpstr>
      <vt:lpstr>Garamond</vt:lpstr>
      <vt:lpstr>Wingdings</vt:lpstr>
      <vt:lpstr>Alta costura</vt:lpstr>
      <vt:lpstr>Diversidad e igualdad</vt:lpstr>
      <vt:lpstr>¿Qué ES LA DIVERSIDAD?</vt:lpstr>
      <vt:lpstr>¿Qué es igualdad?</vt:lpstr>
      <vt:lpstr>Diversidad en educación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Diversidad e igualdad</dc:title>
  <dc:creator>usuario</dc:creator>
  <cp:lastModifiedBy>usuario</cp:lastModifiedBy>
  <cp:revision>3</cp:revision>
  <dcterms:created xsi:type="dcterms:W3CDTF">2016-04-10T15:17:14Z</dcterms:created>
  <dcterms:modified xsi:type="dcterms:W3CDTF">2016-04-23T15:09:17Z</dcterms:modified>
</cp:coreProperties>
</file>